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3" r:id="rId9"/>
  </p:sldIdLst>
  <p:sldSz cx="9144000" cy="6858000" type="letter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800080"/>
    <a:srgbClr val="722A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/>
    <p:restoredTop sz="94645"/>
  </p:normalViewPr>
  <p:slideViewPr>
    <p:cSldViewPr snapToGrid="0" snapToObjects="1">
      <p:cViewPr varScale="1">
        <p:scale>
          <a:sx n="123" d="100"/>
          <a:sy n="123" d="100"/>
        </p:scale>
        <p:origin x="47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83009-CD92-2941-9A48-25D24EAE5C68}" type="datetimeFigureOut">
              <a:rPr lang="es-MX" smtClean="0"/>
              <a:t>05/01/21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A7D854-435E-C44F-A650-3F5931FDD3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2986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A7D854-435E-C44F-A650-3F5931FDD3F3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7577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A7D854-435E-C44F-A650-3F5931FDD3F3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7421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2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40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6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8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0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2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54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7769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2989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692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1pPr>
            <a:lvl2pPr marL="422041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2pPr>
            <a:lvl3pPr marL="844083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3pPr>
            <a:lvl4pPr marL="1266124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4pPr>
            <a:lvl5pPr marL="1688165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5pPr>
            <a:lvl6pPr marL="2110207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6pPr>
            <a:lvl7pPr marL="2532248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7pPr>
            <a:lvl8pPr marL="2954289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8pPr>
            <a:lvl9pPr marL="3376331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4447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554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8183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4314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080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8242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3924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4112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9790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06D2B-729B-6344-ADDC-DE23A9391C7C}" type="datetimeFigureOut">
              <a:rPr lang="es-ES" smtClean="0"/>
              <a:t>5/1/21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956F7-1233-1547-96BC-E61F1BE0CA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9486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22041" rtl="0" eaLnBrk="1" latinLnBrk="0" hangingPunct="1">
        <a:spcBef>
          <a:spcPct val="0"/>
        </a:spcBef>
        <a:buNone/>
        <a:defRPr sz="40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6531" indent="-316531" algn="l" defTabSz="422041" rtl="0" eaLnBrk="1" latinLnBrk="0" hangingPunct="1">
        <a:spcBef>
          <a:spcPct val="20000"/>
        </a:spcBef>
        <a:buFont typeface="Arial"/>
        <a:buChar char="•"/>
        <a:defRPr sz="2954" kern="1200">
          <a:solidFill>
            <a:schemeClr val="tx1"/>
          </a:solidFill>
          <a:latin typeface="+mn-lt"/>
          <a:ea typeface="+mn-ea"/>
          <a:cs typeface="+mn-cs"/>
        </a:defRPr>
      </a:lvl1pPr>
      <a:lvl2pPr marL="685817" indent="-263776" algn="l" defTabSz="422041" rtl="0" eaLnBrk="1" latinLnBrk="0" hangingPunct="1">
        <a:spcBef>
          <a:spcPct val="20000"/>
        </a:spcBef>
        <a:buFont typeface="Arial"/>
        <a:buChar char="–"/>
        <a:defRPr sz="2585" kern="1200">
          <a:solidFill>
            <a:schemeClr val="tx1"/>
          </a:solidFill>
          <a:latin typeface="+mn-lt"/>
          <a:ea typeface="+mn-ea"/>
          <a:cs typeface="+mn-cs"/>
        </a:defRPr>
      </a:lvl2pPr>
      <a:lvl3pPr marL="1055103" indent="-211021" algn="l" defTabSz="422041" rtl="0" eaLnBrk="1" latinLnBrk="0" hangingPunct="1">
        <a:spcBef>
          <a:spcPct val="20000"/>
        </a:spcBef>
        <a:buFont typeface="Arial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477145" indent="-211021" algn="l" defTabSz="422041" rtl="0" eaLnBrk="1" latinLnBrk="0" hangingPunct="1">
        <a:spcBef>
          <a:spcPct val="20000"/>
        </a:spcBef>
        <a:buFont typeface="Arial"/>
        <a:buChar char="–"/>
        <a:defRPr sz="1846" kern="1200">
          <a:solidFill>
            <a:schemeClr val="tx1"/>
          </a:solidFill>
          <a:latin typeface="+mn-lt"/>
          <a:ea typeface="+mn-ea"/>
          <a:cs typeface="+mn-cs"/>
        </a:defRPr>
      </a:lvl4pPr>
      <a:lvl5pPr marL="1899186" indent="-211021" algn="l" defTabSz="422041" rtl="0" eaLnBrk="1" latinLnBrk="0" hangingPunct="1">
        <a:spcBef>
          <a:spcPct val="20000"/>
        </a:spcBef>
        <a:buFont typeface="Arial"/>
        <a:buChar char="»"/>
        <a:defRPr sz="1846" kern="1200">
          <a:solidFill>
            <a:schemeClr val="tx1"/>
          </a:solidFill>
          <a:latin typeface="+mn-lt"/>
          <a:ea typeface="+mn-ea"/>
          <a:cs typeface="+mn-cs"/>
        </a:defRPr>
      </a:lvl5pPr>
      <a:lvl6pPr marL="2321227" indent="-211021" algn="l" defTabSz="422041" rtl="0" eaLnBrk="1" latinLnBrk="0" hangingPunct="1">
        <a:spcBef>
          <a:spcPct val="20000"/>
        </a:spcBef>
        <a:buFont typeface="Arial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indent="-211021" algn="l" defTabSz="422041" rtl="0" eaLnBrk="1" latinLnBrk="0" hangingPunct="1">
        <a:spcBef>
          <a:spcPct val="20000"/>
        </a:spcBef>
        <a:buFont typeface="Arial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7pPr>
      <a:lvl8pPr marL="3165310" indent="-211021" algn="l" defTabSz="422041" rtl="0" eaLnBrk="1" latinLnBrk="0" hangingPunct="1">
        <a:spcBef>
          <a:spcPct val="20000"/>
        </a:spcBef>
        <a:buFont typeface="Arial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8pPr>
      <a:lvl9pPr marL="3587351" indent="-211021" algn="l" defTabSz="422041" rtl="0" eaLnBrk="1" latinLnBrk="0" hangingPunct="1">
        <a:spcBef>
          <a:spcPct val="20000"/>
        </a:spcBef>
        <a:buFont typeface="Arial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5597364" y="262450"/>
            <a:ext cx="2422459" cy="1342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062" b="1" dirty="0">
                <a:solidFill>
                  <a:srgbClr val="722ACD"/>
                </a:solidFill>
                <a:latin typeface="Harrington"/>
                <a:cs typeface="Harrington"/>
              </a:rPr>
              <a:t>Diario de </a:t>
            </a:r>
          </a:p>
          <a:p>
            <a:pPr algn="ctr"/>
            <a:r>
              <a:rPr lang="es-ES" sz="4062" b="1" dirty="0">
                <a:solidFill>
                  <a:srgbClr val="722ACD"/>
                </a:solidFill>
                <a:latin typeface="Harrington"/>
                <a:cs typeface="Harrington"/>
              </a:rPr>
              <a:t>Sueños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828309" y="5663827"/>
            <a:ext cx="2299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>
                <a:solidFill>
                  <a:srgbClr val="722ACD"/>
                </a:solidFill>
              </a:rPr>
              <a:t>www.karinamalpica.com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B1F1C55-A30E-4741-AD5A-A643500C9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3188" y="1792443"/>
            <a:ext cx="4670813" cy="467081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CC7B86B-3756-924D-B34B-48C45A70B48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64849" y="3460765"/>
            <a:ext cx="1371615" cy="2109544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7784603" y="1604997"/>
            <a:ext cx="1144865" cy="717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062" b="1" dirty="0">
                <a:solidFill>
                  <a:srgbClr val="00B050"/>
                </a:solidFill>
                <a:latin typeface="Harrington"/>
                <a:cs typeface="Harrington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953662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1215973" y="460465"/>
            <a:ext cx="1587294" cy="717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62" b="1" dirty="0">
                <a:latin typeface="Harrington"/>
                <a:cs typeface="Harrington"/>
              </a:rPr>
              <a:t>Enero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960836" y="460465"/>
            <a:ext cx="2005677" cy="717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62" b="1" dirty="0">
                <a:latin typeface="Harrington"/>
                <a:cs typeface="Harrington"/>
              </a:rPr>
              <a:t>Febrero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5361DB7-EC7C-5B4F-BFB2-A0001617B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442" y="1608219"/>
            <a:ext cx="4523538" cy="452353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4DD3CAD-0720-9C40-BC8E-986D80FE0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2551" y="1493918"/>
            <a:ext cx="3744502" cy="499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29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1208881" y="516540"/>
            <a:ext cx="1616148" cy="717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62" b="1" dirty="0">
                <a:latin typeface="Harrington"/>
                <a:cs typeface="Harrington"/>
              </a:rPr>
              <a:t>Marzo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310153" y="516540"/>
            <a:ext cx="1351652" cy="717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62" b="1" dirty="0">
                <a:latin typeface="Harrington"/>
                <a:cs typeface="Harrington"/>
              </a:rPr>
              <a:t>Abril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5C8F7E7-B695-534A-A90E-1CC6FBE42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1196" y="1148921"/>
            <a:ext cx="3155604" cy="570907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1539B39-A802-A847-A0EB-26176E554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957" y="1473728"/>
            <a:ext cx="2389270" cy="528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28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1390277" y="393625"/>
            <a:ext cx="1446230" cy="717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62" b="1" dirty="0">
                <a:latin typeface="Harrington"/>
                <a:cs typeface="Harrington"/>
              </a:rPr>
              <a:t>Mayo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294893" y="403254"/>
            <a:ext cx="1348446" cy="717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62" b="1" dirty="0">
                <a:latin typeface="Harrington"/>
                <a:cs typeface="Harrington"/>
              </a:rPr>
              <a:t>Junio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4D12749-BF22-AF4A-994E-9D1DCC5F3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8834" y="1194193"/>
            <a:ext cx="3740565" cy="5288575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698A5C06-6BFA-014A-B5A2-E7F8C9970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035" y="1545851"/>
            <a:ext cx="3818713" cy="493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155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1479932" y="402662"/>
            <a:ext cx="1204176" cy="717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62" b="1" dirty="0">
                <a:latin typeface="Harrington"/>
                <a:cs typeface="Harrington"/>
              </a:rPr>
              <a:t>Julio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091013" y="402662"/>
            <a:ext cx="1854995" cy="717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62" b="1" dirty="0">
                <a:latin typeface="Harrington"/>
                <a:cs typeface="Harrington"/>
              </a:rPr>
              <a:t>Agosto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3E654DD-8DE4-5944-B53C-F918F4BC4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7350" y="1191852"/>
            <a:ext cx="4166650" cy="520958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CDD131C-10DC-C44A-AAE8-12253D843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97" y="1257300"/>
            <a:ext cx="3858102" cy="514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672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739166" y="492504"/>
            <a:ext cx="2722220" cy="717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62" b="1" dirty="0">
                <a:latin typeface="Harrington"/>
                <a:cs typeface="Harrington"/>
              </a:rPr>
              <a:t>Septiembre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949632" y="492504"/>
            <a:ext cx="1983235" cy="717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62" b="1" dirty="0">
                <a:latin typeface="Harrington"/>
                <a:cs typeface="Harrington"/>
              </a:rPr>
              <a:t>Octubre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72435B2-C81F-0E44-A70B-02CF62EC3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28" y="1533785"/>
            <a:ext cx="3390700" cy="5197719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46193E9-D5E8-C84D-8DF1-472550234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3" y="1366584"/>
            <a:ext cx="3521991" cy="524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860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759708" y="488430"/>
            <a:ext cx="2618024" cy="717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62" b="1" dirty="0">
                <a:latin typeface="Harrington"/>
                <a:cs typeface="Harrington"/>
              </a:rPr>
              <a:t>Noviembre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622988" y="488430"/>
            <a:ext cx="2484976" cy="717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62" b="1" dirty="0">
                <a:latin typeface="Harrington"/>
                <a:cs typeface="Harrington"/>
              </a:rPr>
              <a:t>Diciembre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BA5FB9B-7E9F-D54B-BC40-8408DC32E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228843"/>
            <a:ext cx="3948545" cy="526472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9F4E680-E8EB-6B4F-8278-A71389A9B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584" y="1228843"/>
            <a:ext cx="4385558" cy="526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dondear rectángulo de esquina diagonal 5"/>
          <p:cNvSpPr/>
          <p:nvPr/>
        </p:nvSpPr>
        <p:spPr>
          <a:xfrm>
            <a:off x="244786" y="546059"/>
            <a:ext cx="4044662" cy="2863590"/>
          </a:xfrm>
          <a:prstGeom prst="round2DiagRect">
            <a:avLst>
              <a:gd name="adj1" fmla="val 16667"/>
              <a:gd name="adj2" fmla="val 4721"/>
            </a:avLst>
          </a:prstGeom>
          <a:gradFill>
            <a:gsLst>
              <a:gs pos="0">
                <a:schemeClr val="tx1"/>
              </a:gs>
              <a:gs pos="100000">
                <a:srgbClr val="00B050"/>
              </a:gs>
            </a:gsLst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62"/>
          </a:p>
        </p:txBody>
      </p:sp>
      <p:sp>
        <p:nvSpPr>
          <p:cNvPr id="2" name="CuadroTexto 1"/>
          <p:cNvSpPr txBox="1"/>
          <p:nvPr/>
        </p:nvSpPr>
        <p:spPr>
          <a:xfrm>
            <a:off x="352798" y="546058"/>
            <a:ext cx="3963649" cy="27341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954" b="1" dirty="0">
                <a:solidFill>
                  <a:schemeClr val="bg1"/>
                </a:solidFill>
                <a:latin typeface="Harrington"/>
                <a:cs typeface="Harrington"/>
              </a:rPr>
              <a:t>Instrucciones</a:t>
            </a:r>
            <a:endParaRPr lang="es-ES" sz="1292" b="1" dirty="0">
              <a:solidFill>
                <a:schemeClr val="bg1"/>
              </a:solidFill>
            </a:endParaRPr>
          </a:p>
          <a:p>
            <a:pPr algn="ctr"/>
            <a:endParaRPr lang="es-ES" sz="1292" b="1" dirty="0">
              <a:solidFill>
                <a:schemeClr val="bg1"/>
              </a:solidFill>
            </a:endParaRPr>
          </a:p>
          <a:p>
            <a:pPr algn="ctr"/>
            <a:r>
              <a:rPr lang="es-ES" sz="1292" b="1" dirty="0">
                <a:solidFill>
                  <a:schemeClr val="bg1"/>
                </a:solidFill>
              </a:rPr>
              <a:t>1. Imprime todas las páginas de este archivo en</a:t>
            </a:r>
            <a:br>
              <a:rPr lang="es-ES" sz="1292" b="1" dirty="0">
                <a:solidFill>
                  <a:schemeClr val="bg1"/>
                </a:solidFill>
              </a:rPr>
            </a:br>
            <a:r>
              <a:rPr lang="es-ES" sz="1292" b="1" dirty="0">
                <a:solidFill>
                  <a:schemeClr val="bg1"/>
                </a:solidFill>
              </a:rPr>
              <a:t> papel grueso, tipo opalina, del color que prefieras. </a:t>
            </a:r>
          </a:p>
          <a:p>
            <a:pPr algn="ctr"/>
            <a:r>
              <a:rPr lang="es-ES" sz="1292" b="1" dirty="0">
                <a:solidFill>
                  <a:schemeClr val="bg1"/>
                </a:solidFill>
              </a:rPr>
              <a:t>2. Intercala de 5 a 10 páginas en blanco entre cada una.</a:t>
            </a:r>
          </a:p>
          <a:p>
            <a:pPr algn="ctr"/>
            <a:r>
              <a:rPr lang="es-ES" sz="1292" b="1" dirty="0">
                <a:solidFill>
                  <a:schemeClr val="bg1"/>
                </a:solidFill>
              </a:rPr>
              <a:t>3. Córtalas todas por la mitad y acomódalas</a:t>
            </a:r>
          </a:p>
          <a:p>
            <a:pPr algn="ctr"/>
            <a:r>
              <a:rPr lang="es-ES" sz="1292" b="1" dirty="0">
                <a:solidFill>
                  <a:schemeClr val="bg1"/>
                </a:solidFill>
              </a:rPr>
              <a:t>en el orden correspondiente a los meses.</a:t>
            </a:r>
          </a:p>
          <a:p>
            <a:pPr algn="ctr"/>
            <a:r>
              <a:rPr lang="es-ES" sz="1292" b="1" dirty="0">
                <a:solidFill>
                  <a:schemeClr val="bg1"/>
                </a:solidFill>
              </a:rPr>
              <a:t>4. Encuadérnalas o aníllalas.</a:t>
            </a:r>
          </a:p>
          <a:p>
            <a:pPr algn="ctr"/>
            <a:r>
              <a:rPr lang="es-ES" sz="1292" b="1" dirty="0">
                <a:solidFill>
                  <a:schemeClr val="bg1"/>
                </a:solidFill>
              </a:rPr>
              <a:t>5. Durante la primera semana del mes</a:t>
            </a:r>
            <a:br>
              <a:rPr lang="es-ES" sz="1292" b="1" dirty="0">
                <a:solidFill>
                  <a:schemeClr val="bg1"/>
                </a:solidFill>
              </a:rPr>
            </a:br>
            <a:r>
              <a:rPr lang="es-ES" sz="1292" b="1" dirty="0">
                <a:solidFill>
                  <a:schemeClr val="bg1"/>
                </a:solidFill>
              </a:rPr>
              <a:t>colorea el </a:t>
            </a:r>
            <a:r>
              <a:rPr lang="es-ES" sz="1292" b="1" dirty="0" err="1">
                <a:solidFill>
                  <a:schemeClr val="bg1"/>
                </a:solidFill>
              </a:rPr>
              <a:t>mandala</a:t>
            </a:r>
            <a:r>
              <a:rPr lang="es-ES" sz="1292" b="1" dirty="0">
                <a:solidFill>
                  <a:schemeClr val="bg1"/>
                </a:solidFill>
              </a:rPr>
              <a:t> correspondiente.</a:t>
            </a:r>
          </a:p>
          <a:p>
            <a:pPr algn="ctr"/>
            <a:r>
              <a:rPr lang="es-ES" sz="1292" b="1" dirty="0">
                <a:solidFill>
                  <a:schemeClr val="bg1"/>
                </a:solidFill>
              </a:rPr>
              <a:t>6. Anota tus sueños en las páginas blancas.</a:t>
            </a:r>
          </a:p>
          <a:p>
            <a:pPr algn="ctr"/>
            <a:endParaRPr lang="es-ES" sz="1292" dirty="0"/>
          </a:p>
        </p:txBody>
      </p:sp>
      <p:pic>
        <p:nvPicPr>
          <p:cNvPr id="3" name="Imagen 2" descr="portada_dream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51" y="3967315"/>
            <a:ext cx="1113919" cy="1522109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965896" y="546058"/>
            <a:ext cx="3858453" cy="318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62" dirty="0">
                <a:solidFill>
                  <a:srgbClr val="00B050"/>
                </a:solidFill>
              </a:rPr>
              <a:t>Este 2021 inscríbete a la</a:t>
            </a:r>
          </a:p>
          <a:p>
            <a:pPr algn="ctr"/>
            <a:r>
              <a:rPr lang="es-ES" sz="1662" dirty="0">
                <a:solidFill>
                  <a:srgbClr val="00B050"/>
                </a:solidFill>
              </a:rPr>
              <a:t>Formación de Trabajo con Sueños </a:t>
            </a:r>
          </a:p>
          <a:p>
            <a:pPr algn="ctr"/>
            <a:r>
              <a:rPr lang="es-ES" sz="1662" dirty="0">
                <a:solidFill>
                  <a:srgbClr val="00B050"/>
                </a:solidFill>
              </a:rPr>
              <a:t>(totalmente en línea)</a:t>
            </a:r>
          </a:p>
          <a:p>
            <a:pPr algn="ctr"/>
            <a:endParaRPr lang="es-ES" sz="1662" dirty="0"/>
          </a:p>
          <a:p>
            <a:pPr algn="ctr"/>
            <a:r>
              <a:rPr lang="es-ES" sz="1477" dirty="0"/>
              <a:t>Tendrás la oportunidad de estudiar las clases a tu ritmo por medio de videos, material de lectura y audios.</a:t>
            </a:r>
          </a:p>
          <a:p>
            <a:pPr algn="ctr"/>
            <a:r>
              <a:rPr lang="es-ES" sz="1477" dirty="0"/>
              <a:t>Y podrás asistir a los círculos temáticos de sueños desde la comodidad de tu propio espacio mediante tu teléfono, pc, </a:t>
            </a:r>
            <a:r>
              <a:rPr lang="es-ES" sz="1477" dirty="0" err="1"/>
              <a:t>mac</a:t>
            </a:r>
            <a:r>
              <a:rPr lang="es-ES" sz="1477" dirty="0"/>
              <a:t> o </a:t>
            </a:r>
            <a:r>
              <a:rPr lang="es-ES" sz="1477" dirty="0" err="1"/>
              <a:t>tablet</a:t>
            </a:r>
            <a:r>
              <a:rPr lang="es-ES" sz="1477" dirty="0"/>
              <a:t>. </a:t>
            </a:r>
          </a:p>
          <a:p>
            <a:pPr algn="ctr"/>
            <a:endParaRPr lang="es-ES" sz="1477" dirty="0"/>
          </a:p>
          <a:p>
            <a:pPr algn="ctr"/>
            <a:r>
              <a:rPr lang="es-ES" sz="1477" dirty="0"/>
              <a:t>Solicita informes en:</a:t>
            </a:r>
          </a:p>
          <a:p>
            <a:pPr algn="ctr"/>
            <a:r>
              <a:rPr lang="es-MX" sz="1662" b="1" dirty="0"/>
              <a:t>infomindsurf@gmail.com</a:t>
            </a:r>
            <a:endParaRPr lang="es-ES" sz="1477" b="1" dirty="0"/>
          </a:p>
        </p:txBody>
      </p:sp>
      <p:sp>
        <p:nvSpPr>
          <p:cNvPr id="7" name="Rectángulo 6"/>
          <p:cNvSpPr/>
          <p:nvPr/>
        </p:nvSpPr>
        <p:spPr>
          <a:xfrm>
            <a:off x="830175" y="2998418"/>
            <a:ext cx="4135721" cy="2450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" sz="1662" dirty="0"/>
          </a:p>
          <a:p>
            <a:pPr algn="ctr"/>
            <a:endParaRPr lang="es-ES" sz="1662" dirty="0"/>
          </a:p>
          <a:p>
            <a:pPr algn="ctr"/>
            <a:endParaRPr lang="es-ES" sz="1662" dirty="0"/>
          </a:p>
          <a:p>
            <a:pPr algn="ctr"/>
            <a:r>
              <a:rPr lang="es-ES" sz="1477" dirty="0"/>
              <a:t>Si quieres trabajar con tus sueños</a:t>
            </a:r>
          </a:p>
          <a:p>
            <a:pPr algn="ctr"/>
            <a:r>
              <a:rPr lang="es-ES" sz="1477" dirty="0"/>
              <a:t>de manera terapéutica o</a:t>
            </a:r>
          </a:p>
          <a:p>
            <a:pPr algn="ctr"/>
            <a:r>
              <a:rPr lang="es-ES" sz="1477" dirty="0"/>
              <a:t>como forma de autoconocimiento,</a:t>
            </a:r>
          </a:p>
          <a:p>
            <a:pPr algn="ctr"/>
            <a:r>
              <a:rPr lang="es-ES" sz="1477" dirty="0"/>
              <a:t>practica los ejercicios que encontrarás </a:t>
            </a:r>
            <a:br>
              <a:rPr lang="es-ES" sz="1477" dirty="0"/>
            </a:br>
            <a:r>
              <a:rPr lang="es-ES" sz="1477" dirty="0"/>
              <a:t>en mi libro “Sueños que guían”</a:t>
            </a:r>
            <a:endParaRPr lang="es-ES" sz="1477" i="1" dirty="0"/>
          </a:p>
          <a:p>
            <a:pPr algn="ctr"/>
            <a:r>
              <a:rPr lang="es-ES" sz="1400" i="1" dirty="0"/>
              <a:t>(Ediciones Obelisco, 2011, Barcelona)</a:t>
            </a:r>
          </a:p>
          <a:p>
            <a:pPr algn="ctr"/>
            <a:r>
              <a:rPr lang="es-ES" sz="1477" i="1" dirty="0"/>
              <a:t>De venta en Amazon</a:t>
            </a:r>
          </a:p>
        </p:txBody>
      </p:sp>
      <p:sp>
        <p:nvSpPr>
          <p:cNvPr id="8" name="Rectángulo 7"/>
          <p:cNvSpPr/>
          <p:nvPr/>
        </p:nvSpPr>
        <p:spPr>
          <a:xfrm>
            <a:off x="244785" y="5605246"/>
            <a:ext cx="4572000" cy="7742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1477" dirty="0"/>
              <a:t>También puedes solicitar una </a:t>
            </a:r>
            <a:br>
              <a:rPr lang="es-ES" sz="1477" dirty="0"/>
            </a:br>
            <a:r>
              <a:rPr lang="es-ES" sz="1477" dirty="0"/>
              <a:t>consulta presencial o a distancia en </a:t>
            </a:r>
          </a:p>
          <a:p>
            <a:pPr algn="ctr"/>
            <a:r>
              <a:rPr lang="es-ES" sz="1477" b="1" dirty="0"/>
              <a:t>www.karinamalpica.com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7DA807E-E8D4-AA45-A5DC-6B3ED4D6CE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001" r="14562" b="14947"/>
          <a:stretch/>
        </p:blipFill>
        <p:spPr>
          <a:xfrm>
            <a:off x="4774706" y="3812274"/>
            <a:ext cx="4209285" cy="258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5850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236</Words>
  <Application>Microsoft Macintosh PowerPoint</Application>
  <PresentationFormat>Carta (216 x 279 mm)</PresentationFormat>
  <Paragraphs>47</Paragraphs>
  <Slides>8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Harrington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Karina Malpica</dc:creator>
  <cp:lastModifiedBy>Microsoft Office User</cp:lastModifiedBy>
  <cp:revision>19</cp:revision>
  <cp:lastPrinted>2016-01-02T04:15:03Z</cp:lastPrinted>
  <dcterms:created xsi:type="dcterms:W3CDTF">2016-01-02T03:27:43Z</dcterms:created>
  <dcterms:modified xsi:type="dcterms:W3CDTF">2021-01-05T21:14:58Z</dcterms:modified>
</cp:coreProperties>
</file>